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ff71df8308547f4" /><Relationship Type="http://schemas.openxmlformats.org/officeDocument/2006/relationships/extended-properties" Target="/docProps/app.xml" Id="Rdfa3681585364c98" /><Relationship Type="http://schemas.openxmlformats.org/officeDocument/2006/relationships/officeDocument" Target="/ppt/presentation.xml" Id="Rdc91d728ef92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d4883f05f44f0"/>
  </p:sldMasterIdLst>
  <p:notesMasterIdLst>
    <p:notesMasterId xmlns:r="http://schemas.openxmlformats.org/officeDocument/2006/relationships" r:id="R0882903ebc584683"/>
  </p:notesMasterIdLst>
  <p:sldIdLst>
    <p:sldId xmlns:r="http://schemas.openxmlformats.org/officeDocument/2006/relationships" id="256" r:id="Rf17962a7ee1a466c"/>
    <p:sldId xmlns:r="http://schemas.openxmlformats.org/officeDocument/2006/relationships" id="257" r:id="R34669cc5c7554a28"/>
    <p:sldId xmlns:r="http://schemas.openxmlformats.org/officeDocument/2006/relationships" id="258" r:id="Re5f98aa3a5e44153"/>
    <p:sldId xmlns:r="http://schemas.openxmlformats.org/officeDocument/2006/relationships" id="259" r:id="R1b6ab415891649e9"/>
    <p:sldId xmlns:r="http://schemas.openxmlformats.org/officeDocument/2006/relationships" id="260" r:id="R333ab205c255498d"/>
    <p:sldId xmlns:r="http://schemas.openxmlformats.org/officeDocument/2006/relationships" id="261" r:id="Rb2d3c70cec564694"/>
    <p:sldId xmlns:r="http://schemas.openxmlformats.org/officeDocument/2006/relationships" id="262" r:id="R08cccad8c4f74a2b"/>
    <p:sldId xmlns:r="http://schemas.openxmlformats.org/officeDocument/2006/relationships" id="263" r:id="R86216eb9465b402e"/>
    <p:sldId xmlns:r="http://schemas.openxmlformats.org/officeDocument/2006/relationships" id="264" r:id="R93e3361020ca424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2ade6d07cbc4125" /><Relationship Type="http://schemas.openxmlformats.org/officeDocument/2006/relationships/slideMaster" Target="/ppt/slideMasters/slideMaster1.xml" Id="Rd5cd4883f05f44f0" /><Relationship Type="http://schemas.openxmlformats.org/officeDocument/2006/relationships/notesMaster" Target="/ppt/notesMasters/notesMaster1.xml" Id="R0882903ebc584683" /><Relationship Type="http://schemas.openxmlformats.org/officeDocument/2006/relationships/presProps" Target="/ppt/presProps.xml" Id="R435b1f0e46d441a9" /><Relationship Type="http://schemas.openxmlformats.org/officeDocument/2006/relationships/tableStyles" Target="/ppt/tableStyles.xml" Id="R58c53c601fba4798" /><Relationship Type="http://schemas.openxmlformats.org/officeDocument/2006/relationships/slide" Target="/ppt/slides/slide1.xml" Id="Rf17962a7ee1a466c" /><Relationship Type="http://schemas.openxmlformats.org/officeDocument/2006/relationships/slide" Target="/ppt/slides/slide2.xml" Id="R34669cc5c7554a28" /><Relationship Type="http://schemas.openxmlformats.org/officeDocument/2006/relationships/slide" Target="/ppt/slides/slide3.xml" Id="Re5f98aa3a5e44153" /><Relationship Type="http://schemas.openxmlformats.org/officeDocument/2006/relationships/slide" Target="/ppt/slides/slide4.xml" Id="R1b6ab415891649e9" /><Relationship Type="http://schemas.openxmlformats.org/officeDocument/2006/relationships/slide" Target="/ppt/slides/slide5.xml" Id="R333ab205c255498d" /><Relationship Type="http://schemas.openxmlformats.org/officeDocument/2006/relationships/slide" Target="/ppt/slides/slide6.xml" Id="Rb2d3c70cec564694" /><Relationship Type="http://schemas.openxmlformats.org/officeDocument/2006/relationships/slide" Target="/ppt/slides/slide7.xml" Id="R08cccad8c4f74a2b" /><Relationship Type="http://schemas.openxmlformats.org/officeDocument/2006/relationships/slide" Target="/ppt/slides/slide8.xml" Id="R86216eb9465b402e" /><Relationship Type="http://schemas.openxmlformats.org/officeDocument/2006/relationships/slide" Target="/ppt/slides/slide9.xml" Id="R93e3361020ca424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fd4b71553554af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8f4e94b234545b2" /><Relationship Type="http://schemas.openxmlformats.org/officeDocument/2006/relationships/notesMaster" Target="/ppt/notesMasters/notesMaster1.xml" Id="R5e9fa6e997054e8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19f7baa1aa64bf2" /><Relationship Type="http://schemas.openxmlformats.org/officeDocument/2006/relationships/notesMaster" Target="/ppt/notesMasters/notesMaster1.xml" Id="Rbd94310cf8614f1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9f54703d1724bfd" /><Relationship Type="http://schemas.openxmlformats.org/officeDocument/2006/relationships/notesMaster" Target="/ppt/notesMasters/notesMaster1.xml" Id="R5d180b97bad94eb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a6a263ca25c4f88" /><Relationship Type="http://schemas.openxmlformats.org/officeDocument/2006/relationships/notesMaster" Target="/ppt/notesMasters/notesMaster1.xml" Id="Rf5438086c5cc46d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a456214ef6e4b8f" /><Relationship Type="http://schemas.openxmlformats.org/officeDocument/2006/relationships/notesMaster" Target="/ppt/notesMasters/notesMaster1.xml" Id="R1d2252beb052473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7afc43ccddb4a90" /><Relationship Type="http://schemas.openxmlformats.org/officeDocument/2006/relationships/notesMaster" Target="/ppt/notesMasters/notesMaster1.xml" Id="R81b8207ac2ea42a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a62ee44a3884528" /><Relationship Type="http://schemas.openxmlformats.org/officeDocument/2006/relationships/notesMaster" Target="/ppt/notesMasters/notesMaster1.xml" Id="R4083f0cb8c874d4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50599c09a09458b" /><Relationship Type="http://schemas.openxmlformats.org/officeDocument/2006/relationships/notesMaster" Target="/ppt/notesMasters/notesMaster1.xml" Id="R493fb52fd0ce424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b3e719986b24b49" /><Relationship Type="http://schemas.openxmlformats.org/officeDocument/2006/relationships/notesMaster" Target="/ppt/notesMasters/notesMaster1.xml" Id="R58e1f829a04342a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638d2a1a9481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88355ce1dd3492c" /><Relationship Type="http://schemas.openxmlformats.org/officeDocument/2006/relationships/slideLayout" Target="/ppt/slideLayouts/slideLayout1.xml" Id="Ra155f3e8a9c64fb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5f3e8a9c64fb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2ec43f8574d0c" /><Relationship Type="http://schemas.openxmlformats.org/officeDocument/2006/relationships/image" Target="/ppt/media/image.jpeg" Id="R99b7a53d74444d66" /><Relationship Type="http://schemas.openxmlformats.org/officeDocument/2006/relationships/notesSlide" Target="/ppt/notesSlides/notesSlide1.xml" Id="Rbc2b6abd0264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966cc5d684af7" /><Relationship Type="http://schemas.openxmlformats.org/officeDocument/2006/relationships/image" Target="/ppt/media/image2.jpeg" Id="R1f00a7408877448e" /><Relationship Type="http://schemas.openxmlformats.org/officeDocument/2006/relationships/notesSlide" Target="/ppt/notesSlides/notesSlide2.xml" Id="Rcd542b0425c2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847272ee4dcc" /><Relationship Type="http://schemas.openxmlformats.org/officeDocument/2006/relationships/image" Target="/ppt/media/image.png" Id="R799dd28760344bec" /><Relationship Type="http://schemas.openxmlformats.org/officeDocument/2006/relationships/notesSlide" Target="/ppt/notesSlides/notesSlide3.xml" Id="R1b2b45af4f7b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ca406e8f4d5d" /><Relationship Type="http://schemas.openxmlformats.org/officeDocument/2006/relationships/notesSlide" Target="/ppt/notesSlides/notesSlide4.xml" Id="R757bf2248012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c730c1e8455e" /><Relationship Type="http://schemas.openxmlformats.org/officeDocument/2006/relationships/image" Target="/ppt/media/image3.jpeg" Id="Rc8fdc2b6b38f48fc" /><Relationship Type="http://schemas.openxmlformats.org/officeDocument/2006/relationships/notesSlide" Target="/ppt/notesSlides/notesSlide5.xml" Id="Ra66d178e9c9c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c1b1c7af14d47" /><Relationship Type="http://schemas.openxmlformats.org/officeDocument/2006/relationships/image" Target="/ppt/media/image4.jpeg" Id="Rb8a90e08782648da" /><Relationship Type="http://schemas.openxmlformats.org/officeDocument/2006/relationships/notesSlide" Target="/ppt/notesSlides/notesSlide6.xml" Id="R419145f39a2d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704128074752" /><Relationship Type="http://schemas.openxmlformats.org/officeDocument/2006/relationships/image" Target="/ppt/media/image2.png" Id="Rbd444f7113ac48ff" /><Relationship Type="http://schemas.openxmlformats.org/officeDocument/2006/relationships/notesSlide" Target="/ppt/notesSlides/notesSlide7.xml" Id="R5d52dead05c74c1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8744abbd44bd8" /><Relationship Type="http://schemas.openxmlformats.org/officeDocument/2006/relationships/notesSlide" Target="/ppt/notesSlides/notesSlide8.xml" Id="Ra948ecb8524e45d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f7921ac394620" /><Relationship Type="http://schemas.openxmlformats.org/officeDocument/2006/relationships/image" Target="/ppt/media/image5.jpeg" Id="R5f50777b70b0413e" /><Relationship Type="http://schemas.openxmlformats.org/officeDocument/2006/relationships/notesSlide" Target="/ppt/notesSlides/notesSlide9.xml" Id="R6455628989ed4bc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b7a53d74444d66"/>
          <a:srcRect xmlns:a="http://schemas.openxmlformats.org/drawingml/2006/main" l="21860" t="0" r="2186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0"/>
            <a:ext cx="6858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title field">
            <a:extLst xmlns:a="http://schemas.openxmlformats.org/drawingml/2006/main">
              <a:ext uri="{FF2B5EF4-FFF2-40B4-BE49-F238E27FC236}">
                <a16:creationId xmlns:a16="http://schemas.microsoft.com/office/drawing/2014/main" id="{F70F2992-4E1C-4BCD-951D-9406524AF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0A0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862790A6-886E-44B8-8DC3-938F66F32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CC10 · MANAGEMENT BRIEFING</a:t>
            </a:r>
          </a:p>
        </p:txBody>
      </p:sp>
      <p:sp>
        <p:nvSpPr>
          <p:cNvPr id="4" name="deck title">
            <a:extLst xmlns:a="http://schemas.openxmlformats.org/drawingml/2006/main">
              <a:ext uri="{FF2B5EF4-FFF2-40B4-BE49-F238E27FC236}">
                <a16:creationId xmlns:a16="http://schemas.microsoft.com/office/drawing/2014/main" id="{7B1AC8FE-9BB2-4802-A620-2430C020C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76375"/>
            <a:ext cx="4762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5F7F5"/>
                </a:solidFill>
              </a:defRPr>
            </a:pPr>
            <a:r>
              <a:rPr sz="4050" b="1">
                <a:solidFill>
                  <a:srgbClr val="F5F7F5"/>
                </a:solidFill>
              </a:rPr>
              <a:t>Own the outcome.</a:t>
            </a:r>
          </a:p>
          <a:p xmlns:a="http://schemas.openxmlformats.org/drawingml/2006/main">
            <a:pPr algn="l">
              <a:defRPr sz="4050" b="1">
                <a:solidFill>
                  <a:srgbClr val="F5F7F5"/>
                </a:solidFill>
              </a:defRPr>
            </a:pPr>
            <a:r>
              <a:rPr sz="4050" b="1">
                <a:solidFill>
                  <a:srgbClr val="F5F7F5"/>
                </a:solidFill>
              </a:rPr>
              <a:t>Keep the options.</a:t>
            </a:r>
          </a:p>
        </p:txBody>
      </p:sp>
      <p:sp>
        <p:nvSpPr>
          <p:cNvPr id="5" name="deck subtitle">
            <a:extLst xmlns:a="http://schemas.openxmlformats.org/drawingml/2006/main">
              <a:ext uri="{FF2B5EF4-FFF2-40B4-BE49-F238E27FC236}">
                <a16:creationId xmlns:a16="http://schemas.microsoft.com/office/drawing/2014/main" id="{337EE74A-256F-4B91-A8B4-3CB69B7A8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57550"/>
            <a:ext cx="4476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A6B0AC"/>
                </a:solidFill>
              </a:defRPr>
            </a:pPr>
            <a:r>
              <a:rPr sz="1875" b="0">
                <a:solidFill>
                  <a:srgbClr val="A6B0AC"/>
                </a:solidFill>
              </a:rPr>
              <a:t>A working reference for a sovereign, AI-assisted digital ecosystem.</a:t>
            </a:r>
          </a:p>
        </p:txBody>
      </p:sp>
      <p:sp>
        <p:nvSpPr>
          <p:cNvPr id="6" name="deck accent">
            <a:extLst xmlns:a="http://schemas.openxmlformats.org/drawingml/2006/main">
              <a:ext uri="{FF2B5EF4-FFF2-40B4-BE49-F238E27FC236}">
                <a16:creationId xmlns:a16="http://schemas.microsoft.com/office/drawing/2014/main" id="{47CA2129-ACEF-4AF4-810E-C6F7EA302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deck foot">
            <a:extLst xmlns:a="http://schemas.openxmlformats.org/drawingml/2006/main">
              <a:ext uri="{FF2B5EF4-FFF2-40B4-BE49-F238E27FC236}">
                <a16:creationId xmlns:a16="http://schemas.microsoft.com/office/drawing/2014/main" id="{4011D9B8-E94A-4464-8D08-6A5C1DE3C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6B0AC"/>
                </a:solidFill>
              </a:defRPr>
            </a:pPr>
            <a:r>
              <a:rPr sz="1200" b="0">
                <a:solidFill>
                  <a:srgbClr val="A6B0AC"/>
                </a:solidFill>
              </a:rPr>
              <a:t>Reference prototype · Distribution preview · Enterprise path</a:t>
            </a:r>
          </a:p>
        </p:txBody>
      </p:sp>
    </p:spTree>
    <p:extLst>
      <p:ext uri="{BB962C8B-B14F-4D97-AF65-F5344CB8AC3E}">
        <p14:creationId xmlns:p14="http://schemas.microsoft.com/office/powerpoint/2010/main" val="207511009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ection-2">
            <a:extLst xmlns:a="http://schemas.openxmlformats.org/drawingml/2006/main">
              <a:ext uri="{FF2B5EF4-FFF2-40B4-BE49-F238E27FC236}">
                <a16:creationId xmlns:a16="http://schemas.microsoft.com/office/drawing/2014/main" id="{20E14074-A869-4D7C-8D6C-5D7F4FBBC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THE MANAGEMENT QUESTION</a:t>
            </a:r>
          </a:p>
        </p:txBody>
      </p:sp>
      <p:sp>
        <p:nvSpPr>
          <p:cNvPr id="2" name="page-2">
            <a:extLst xmlns:a="http://schemas.openxmlformats.org/drawingml/2006/main">
              <a:ext uri="{FF2B5EF4-FFF2-40B4-BE49-F238E27FC236}">
                <a16:creationId xmlns:a16="http://schemas.microsoft.com/office/drawing/2014/main" id="{EFDF77B5-4A72-4DC8-9004-FFC00C1E2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02</a:t>
            </a:r>
          </a:p>
        </p:txBody>
      </p:sp>
      <p:sp>
        <p:nvSpPr>
          <p:cNvPr id="3" name="footer-2">
            <a:extLst xmlns:a="http://schemas.openxmlformats.org/drawingml/2006/main">
              <a:ext uri="{FF2B5EF4-FFF2-40B4-BE49-F238E27FC236}">
                <a16:creationId xmlns:a16="http://schemas.microsoft.com/office/drawing/2014/main" id="{44112B01-B47D-4F84-9F69-6BB102CB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2">
            <a:extLst xmlns:a="http://schemas.openxmlformats.org/drawingml/2006/main">
              <a:ext uri="{FF2B5EF4-FFF2-40B4-BE49-F238E27FC236}">
                <a16:creationId xmlns:a16="http://schemas.microsoft.com/office/drawing/2014/main" id="{46E2286A-C85E-482C-AE03-F02892B38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Convenience became dependency</a:t>
            </a:r>
          </a:p>
        </p:txBody>
      </p:sp>
      <p:sp>
        <p:nvSpPr>
          <p:cNvPr id="5" name="subtitle-2">
            <a:extLst xmlns:a="http://schemas.openxmlformats.org/drawingml/2006/main">
              <a:ext uri="{FF2B5EF4-FFF2-40B4-BE49-F238E27FC236}">
                <a16:creationId xmlns:a16="http://schemas.microsoft.com/office/drawing/2014/main" id="{02E2B0E6-6BA6-4C0E-A3A9-10BCCEBB4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Identity, data, collaboration, social media and AI now follow unrelated vendor decisions.</a:t>
            </a:r>
          </a:p>
        </p:txBody>
      </p:sp>
      <p:sp>
        <p:nvSpPr>
          <p:cNvPr id="6" name="accent-2">
            <a:extLst xmlns:a="http://schemas.openxmlformats.org/drawingml/2006/main">
              <a:ext uri="{FF2B5EF4-FFF2-40B4-BE49-F238E27FC236}">
                <a16:creationId xmlns:a16="http://schemas.microsoft.com/office/drawing/2014/main" id="{4106EF2C-1F6D-4465-8C80-7D7217815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tatement-2-260">
            <a:extLst xmlns:a="http://schemas.openxmlformats.org/drawingml/2006/main">
              <a:ext uri="{FF2B5EF4-FFF2-40B4-BE49-F238E27FC236}">
                <a16:creationId xmlns:a16="http://schemas.microsoft.com/office/drawing/2014/main" id="{A08335D1-AB59-45B6-B375-AEA7D984A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4095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67D39F"/>
                </a:solidFill>
              </a:defRPr>
            </a:pPr>
            <a:r>
              <a:rPr sz="2550" b="1">
                <a:solidFill>
                  <a:srgbClr val="67D39F"/>
                </a:solidFill>
              </a:rPr>
              <a:t>The risk is not one tool.</a:t>
            </a:r>
          </a:p>
        </p:txBody>
      </p:sp>
      <p:sp>
        <p:nvSpPr>
          <p:cNvPr id="8" name="statement-2-340">
            <a:extLst xmlns:a="http://schemas.openxmlformats.org/drawingml/2006/main">
              <a:ext uri="{FF2B5EF4-FFF2-40B4-BE49-F238E27FC236}">
                <a16:creationId xmlns:a16="http://schemas.microsoft.com/office/drawing/2014/main" id="{C4560F02-A406-48B1-A0A3-4863E6AC7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4191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5F7F5"/>
                </a:solidFill>
              </a:defRPr>
            </a:pPr>
            <a:r>
              <a:rPr sz="2250" b="1">
                <a:solidFill>
                  <a:srgbClr val="F5F7F5"/>
                </a:solidFill>
              </a:rPr>
              <a:t>It is an operating model nobody fully owns.</a:t>
            </a:r>
          </a:p>
        </p:txBody>
      </p:sp>
      <p:sp>
        <p:nvSpPr>
          <p:cNvPr id="9" name="body-2-452">
            <a:extLst xmlns:a="http://schemas.openxmlformats.org/drawingml/2006/main">
              <a:ext uri="{FF2B5EF4-FFF2-40B4-BE49-F238E27FC236}">
                <a16:creationId xmlns:a16="http://schemas.microsoft.com/office/drawing/2014/main" id="{A0CBE366-6A18-4473-9CCF-2B79AE70F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05300"/>
            <a:ext cx="4095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6B0AC"/>
                </a:solidFill>
              </a:defRPr>
            </a:pPr>
            <a:r>
              <a:rPr sz="1500" b="0">
                <a:solidFill>
                  <a:srgbClr val="A6B0AC"/>
                </a:solidFill>
              </a:rPr>
              <a:t>CC10 starts by defining accountable outcomes, authoritative data and exit paths — then selects replaceable components.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00a7408877448e"/>
          <a:srcRect xmlns:a="http://schemas.openxmlformats.org/drawingml/2006/main" l="1325" t="0" r="132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429250" y="2266950"/>
            <a:ext cx="6096000" cy="3524250"/>
          </a:xfrm>
          <a:prstGeom xmlns:a="http://schemas.openxmlformats.org/drawingml/2006/main" prst="roundRect">
            <a:avLst>
              <a:gd name="adj" fmla="val 4324"/>
            </a:avLst>
          </a:prstGeom>
        </p:spPr>
      </p:pic>
    </p:spTree>
    <p:extLst>
      <p:ext uri="{BB962C8B-B14F-4D97-AF65-F5344CB8AC3E}">
        <p14:creationId xmlns:p14="http://schemas.microsoft.com/office/powerpoint/2010/main" val="17067864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ection-3">
            <a:extLst xmlns:a="http://schemas.openxmlformats.org/drawingml/2006/main">
              <a:ext uri="{FF2B5EF4-FFF2-40B4-BE49-F238E27FC236}">
                <a16:creationId xmlns:a16="http://schemas.microsoft.com/office/drawing/2014/main" id="{98A6A1CE-9C79-4DB2-8613-7F945C481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THE PRODUCT MODEL</a:t>
            </a:r>
          </a:p>
        </p:txBody>
      </p:sp>
      <p:sp>
        <p:nvSpPr>
          <p:cNvPr id="2" name="page-3">
            <a:extLst xmlns:a="http://schemas.openxmlformats.org/drawingml/2006/main">
              <a:ext uri="{FF2B5EF4-FFF2-40B4-BE49-F238E27FC236}">
                <a16:creationId xmlns:a16="http://schemas.microsoft.com/office/drawing/2014/main" id="{0279E83F-8049-4A6B-859F-1D630F484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03</a:t>
            </a:r>
          </a:p>
        </p:txBody>
      </p:sp>
      <p:sp>
        <p:nvSpPr>
          <p:cNvPr id="3" name="footer-3">
            <a:extLst xmlns:a="http://schemas.openxmlformats.org/drawingml/2006/main">
              <a:ext uri="{FF2B5EF4-FFF2-40B4-BE49-F238E27FC236}">
                <a16:creationId xmlns:a16="http://schemas.microsoft.com/office/drawing/2014/main" id="{A62B9A95-35E2-4D66-A0ED-0281A0DC8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3">
            <a:extLst xmlns:a="http://schemas.openxmlformats.org/drawingml/2006/main">
              <a:ext uri="{FF2B5EF4-FFF2-40B4-BE49-F238E27FC236}">
                <a16:creationId xmlns:a16="http://schemas.microsoft.com/office/drawing/2014/main" id="{8CA370B5-6073-45BD-A067-A26E99B10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Users receive one digital home</a:t>
            </a:r>
          </a:p>
        </p:txBody>
      </p:sp>
      <p:sp>
        <p:nvSpPr>
          <p:cNvPr id="5" name="subtitle-3">
            <a:extLst xmlns:a="http://schemas.openxmlformats.org/drawingml/2006/main">
              <a:ext uri="{FF2B5EF4-FFF2-40B4-BE49-F238E27FC236}">
                <a16:creationId xmlns:a16="http://schemas.microsoft.com/office/drawing/2014/main" id="{1A416DC5-D1BF-4879-86C5-129069F1B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A role-based launcher turns independent services into a coherent daily experience.</a:t>
            </a:r>
          </a:p>
        </p:txBody>
      </p:sp>
      <p:sp>
        <p:nvSpPr>
          <p:cNvPr id="6" name="accent-3">
            <a:extLst xmlns:a="http://schemas.openxmlformats.org/drawingml/2006/main">
              <a:ext uri="{FF2B5EF4-FFF2-40B4-BE49-F238E27FC236}">
                <a16:creationId xmlns:a16="http://schemas.microsoft.com/office/drawing/2014/main" id="{44A7C986-6117-4112-B8D8-644D1E20B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9dd28760344bec"/>
          <a:stretch xmlns:a="http://schemas.openxmlformats.org/drawingml/2006/main"/>
        </p:blipFill>
        <p:spPr>
          <a:xfrm xmlns:a="http://schemas.openxmlformats.org/drawingml/2006/main">
            <a:off x="5358285" y="2247900"/>
            <a:ext cx="5761680" cy="3429000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sp>
        <p:nvSpPr>
          <p:cNvPr id="8" name="label-3-64-250">
            <a:extLst xmlns:a="http://schemas.openxmlformats.org/drawingml/2006/main">
              <a:ext uri="{FF2B5EF4-FFF2-40B4-BE49-F238E27FC236}">
                <a16:creationId xmlns:a16="http://schemas.microsoft.com/office/drawing/2014/main" id="{998BB485-4E3F-498D-BF76-2C69A0D7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ONE IDENTITY</a:t>
            </a:r>
          </a:p>
        </p:txBody>
      </p:sp>
      <p:sp>
        <p:nvSpPr>
          <p:cNvPr id="9" name="statement-3-286">
            <a:extLst xmlns:a="http://schemas.openxmlformats.org/drawingml/2006/main">
              <a:ext uri="{FF2B5EF4-FFF2-40B4-BE49-F238E27FC236}">
                <a16:creationId xmlns:a16="http://schemas.microsoft.com/office/drawing/2014/main" id="{D2170B96-B2E3-4A34-A87A-830DC51FD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3714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67D39F"/>
                </a:solidFill>
              </a:defRPr>
            </a:pPr>
            <a:r>
              <a:rPr sz="2100" b="1">
                <a:solidFill>
                  <a:srgbClr val="67D39F"/>
                </a:solidFill>
              </a:rPr>
              <a:t>Only the right apps appear.</a:t>
            </a:r>
          </a:p>
        </p:txBody>
      </p:sp>
      <p:sp>
        <p:nvSpPr>
          <p:cNvPr id="10" name="body-3-382">
            <a:extLst xmlns:a="http://schemas.openxmlformats.org/drawingml/2006/main">
              <a:ext uri="{FF2B5EF4-FFF2-40B4-BE49-F238E27FC236}">
                <a16:creationId xmlns:a16="http://schemas.microsoft.com/office/drawing/2014/main" id="{36B8E46C-3C97-49A9-8ACD-024757E50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38550"/>
            <a:ext cx="3714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Daily users, creators and operators share the platform without sharing the same permissions.</a:t>
            </a:r>
          </a:p>
        </p:txBody>
      </p:sp>
      <p:sp>
        <p:nvSpPr>
          <p:cNvPr id="11" name="body-3-500">
            <a:extLst xmlns:a="http://schemas.openxmlformats.org/drawingml/2006/main">
              <a:ext uri="{FF2B5EF4-FFF2-40B4-BE49-F238E27FC236}">
                <a16:creationId xmlns:a16="http://schemas.microsoft.com/office/drawing/2014/main" id="{4128137C-B4D0-4700-B53C-A330E5A1D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3714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5F7F5"/>
                </a:solidFill>
              </a:defRPr>
            </a:pPr>
            <a:r>
              <a:rPr sz="1350" b="0">
                <a:solidFill>
                  <a:srgbClr val="F5F7F5"/>
                </a:solidFill>
              </a:rPr>
              <a:t>The browser stays the interface; infrastructure stays behind a stable product model.</a:t>
            </a:r>
          </a:p>
        </p:txBody>
      </p:sp>
    </p:spTree>
    <p:extLst>
      <p:ext uri="{BB962C8B-B14F-4D97-AF65-F5344CB8AC3E}">
        <p14:creationId xmlns:p14="http://schemas.microsoft.com/office/powerpoint/2010/main" val="127549609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section-4">
            <a:extLst xmlns:a="http://schemas.openxmlformats.org/drawingml/2006/main">
              <a:ext uri="{FF2B5EF4-FFF2-40B4-BE49-F238E27FC236}">
                <a16:creationId xmlns:a16="http://schemas.microsoft.com/office/drawing/2014/main" id="{01DF1B3C-8A54-4209-B6C8-D1DA722C4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CAPABILITY OWNERSHIP</a:t>
            </a:r>
          </a:p>
        </p:txBody>
      </p:sp>
      <p:sp>
        <p:nvSpPr>
          <p:cNvPr id="2" name="page-4">
            <a:extLst xmlns:a="http://schemas.openxmlformats.org/drawingml/2006/main">
              <a:ext uri="{FF2B5EF4-FFF2-40B4-BE49-F238E27FC236}">
                <a16:creationId xmlns:a16="http://schemas.microsoft.com/office/drawing/2014/main" id="{B19C0767-8986-40A5-A127-C01FD5488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04</a:t>
            </a:r>
          </a:p>
        </p:txBody>
      </p:sp>
      <p:sp>
        <p:nvSpPr>
          <p:cNvPr id="3" name="footer-4">
            <a:extLst xmlns:a="http://schemas.openxmlformats.org/drawingml/2006/main">
              <a:ext uri="{FF2B5EF4-FFF2-40B4-BE49-F238E27FC236}">
                <a16:creationId xmlns:a16="http://schemas.microsoft.com/office/drawing/2014/main" id="{20816103-3D4C-4B45-922F-59C482004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4">
            <a:extLst xmlns:a="http://schemas.openxmlformats.org/drawingml/2006/main">
              <a:ext uri="{FF2B5EF4-FFF2-40B4-BE49-F238E27FC236}">
                <a16:creationId xmlns:a16="http://schemas.microsoft.com/office/drawing/2014/main" id="{01A15448-DE4A-42CC-8E7F-4837708FF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One visible surface owns each job</a:t>
            </a:r>
          </a:p>
        </p:txBody>
      </p:sp>
      <p:sp>
        <p:nvSpPr>
          <p:cNvPr id="5" name="subtitle-4">
            <a:extLst xmlns:a="http://schemas.openxmlformats.org/drawingml/2006/main">
              <a:ext uri="{FF2B5EF4-FFF2-40B4-BE49-F238E27FC236}">
                <a16:creationId xmlns:a16="http://schemas.microsoft.com/office/drawing/2014/main" id="{99B6B6FA-9005-44F5-85C1-2F0645F6D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Clear ownership reduces duplicate tools, inconsistent records and support ambiguity.</a:t>
            </a:r>
          </a:p>
        </p:txBody>
      </p:sp>
      <p:sp>
        <p:nvSpPr>
          <p:cNvPr id="6" name="accent-4">
            <a:extLst xmlns:a="http://schemas.openxmlformats.org/drawingml/2006/main">
              <a:ext uri="{FF2B5EF4-FFF2-40B4-BE49-F238E27FC236}">
                <a16:creationId xmlns:a16="http://schemas.microsoft.com/office/drawing/2014/main" id="{ACB02F1E-E304-4DBD-A9DB-4DBFC2CBE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ap-rule-0">
            <a:extLst xmlns:a="http://schemas.openxmlformats.org/drawingml/2006/main">
              <a:ext uri="{FF2B5EF4-FFF2-40B4-BE49-F238E27FC236}">
                <a16:creationId xmlns:a16="http://schemas.microsoft.com/office/drawing/2014/main" id="{FEFE7857-D2A0-45C0-A098-FCD2AD742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p-name-0">
            <a:extLst xmlns:a="http://schemas.openxmlformats.org/drawingml/2006/main">
              <a:ext uri="{FF2B5EF4-FFF2-40B4-BE49-F238E27FC236}">
                <a16:creationId xmlns:a16="http://schemas.microsoft.com/office/drawing/2014/main" id="{ACA21EEB-FE0A-4665-9001-4CD189F41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DRIVE</a:t>
            </a:r>
          </a:p>
        </p:txBody>
      </p:sp>
      <p:sp>
        <p:nvSpPr>
          <p:cNvPr id="9" name="cap-desc-0">
            <a:extLst xmlns:a="http://schemas.openxmlformats.org/drawingml/2006/main">
              <a:ext uri="{FF2B5EF4-FFF2-40B4-BE49-F238E27FC236}">
                <a16:creationId xmlns:a16="http://schemas.microsoft.com/office/drawing/2014/main" id="{5F20B4A8-054C-4D94-80BE-08D56F187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17621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Private files</a:t>
            </a:r>
          </a:p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and groupware</a:t>
            </a:r>
          </a:p>
        </p:txBody>
      </p:sp>
      <p:sp>
        <p:nvSpPr>
          <p:cNvPr id="10" name="cap-rule-1">
            <a:extLst xmlns:a="http://schemas.openxmlformats.org/drawingml/2006/main">
              <a:ext uri="{FF2B5EF4-FFF2-40B4-BE49-F238E27FC236}">
                <a16:creationId xmlns:a16="http://schemas.microsoft.com/office/drawing/2014/main" id="{8FBE6511-96B2-4942-8623-0A1760CC3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57175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F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ap-name-1">
            <a:extLst xmlns:a="http://schemas.openxmlformats.org/drawingml/2006/main">
              <a:ext uri="{FF2B5EF4-FFF2-40B4-BE49-F238E27FC236}">
                <a16:creationId xmlns:a16="http://schemas.microsoft.com/office/drawing/2014/main" id="{84EC7CFF-A2C6-4FCB-821E-8F77BE80D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85750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CHAT</a:t>
            </a:r>
          </a:p>
        </p:txBody>
      </p:sp>
      <p:sp>
        <p:nvSpPr>
          <p:cNvPr id="12" name="cap-desc-1">
            <a:extLst xmlns:a="http://schemas.openxmlformats.org/drawingml/2006/main">
              <a:ext uri="{FF2B5EF4-FFF2-40B4-BE49-F238E27FC236}">
                <a16:creationId xmlns:a16="http://schemas.microsoft.com/office/drawing/2014/main" id="{31EEB480-8921-4454-8B37-7D39EC98E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390900"/>
            <a:ext cx="17621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Private</a:t>
            </a:r>
          </a:p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conversation</a:t>
            </a:r>
          </a:p>
        </p:txBody>
      </p:sp>
      <p:sp>
        <p:nvSpPr>
          <p:cNvPr id="13" name="cap-rule-2">
            <a:extLst xmlns:a="http://schemas.openxmlformats.org/drawingml/2006/main">
              <a:ext uri="{FF2B5EF4-FFF2-40B4-BE49-F238E27FC236}">
                <a16:creationId xmlns:a16="http://schemas.microsoft.com/office/drawing/2014/main" id="{CF5155F2-3080-409B-97E8-FC22F7730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57175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A8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p-name-2">
            <a:extLst xmlns:a="http://schemas.openxmlformats.org/drawingml/2006/main">
              <a:ext uri="{FF2B5EF4-FFF2-40B4-BE49-F238E27FC236}">
                <a16:creationId xmlns:a16="http://schemas.microsoft.com/office/drawing/2014/main" id="{FE355E2D-A00A-4199-A558-7F57233D1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5750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SOCIAL</a:t>
            </a:r>
          </a:p>
        </p:txBody>
      </p:sp>
      <p:sp>
        <p:nvSpPr>
          <p:cNvPr id="15" name="cap-desc-2">
            <a:extLst xmlns:a="http://schemas.openxmlformats.org/drawingml/2006/main">
              <a:ext uri="{FF2B5EF4-FFF2-40B4-BE49-F238E27FC236}">
                <a16:creationId xmlns:a16="http://schemas.microsoft.com/office/drawing/2014/main" id="{36473047-06B0-4E9A-9160-EA7BF6D42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390900"/>
            <a:ext cx="17621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Public</a:t>
            </a:r>
          </a:p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participation</a:t>
            </a:r>
          </a:p>
        </p:txBody>
      </p:sp>
      <p:sp>
        <p:nvSpPr>
          <p:cNvPr id="16" name="cap-rule-3">
            <a:extLst xmlns:a="http://schemas.openxmlformats.org/drawingml/2006/main">
              <a:ext uri="{FF2B5EF4-FFF2-40B4-BE49-F238E27FC236}">
                <a16:creationId xmlns:a16="http://schemas.microsoft.com/office/drawing/2014/main" id="{05E66F42-8837-41EA-AD80-B2DA140C8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57175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C4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cap-name-3">
            <a:extLst xmlns:a="http://schemas.openxmlformats.org/drawingml/2006/main">
              <a:ext uri="{FF2B5EF4-FFF2-40B4-BE49-F238E27FC236}">
                <a16:creationId xmlns:a16="http://schemas.microsoft.com/office/drawing/2014/main" id="{559361D7-619B-4CD8-9FFB-1B2DFF7FD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85750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STUDIO</a:t>
            </a:r>
          </a:p>
        </p:txBody>
      </p:sp>
      <p:sp>
        <p:nvSpPr>
          <p:cNvPr id="18" name="cap-desc-3">
            <a:extLst xmlns:a="http://schemas.openxmlformats.org/drawingml/2006/main">
              <a:ext uri="{FF2B5EF4-FFF2-40B4-BE49-F238E27FC236}">
                <a16:creationId xmlns:a16="http://schemas.microsoft.com/office/drawing/2014/main" id="{43AB6CD8-2C7D-47D5-B2AF-38B74A2FA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390900"/>
            <a:ext cx="17621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Research and</a:t>
            </a:r>
          </a:p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media creation</a:t>
            </a:r>
          </a:p>
        </p:txBody>
      </p:sp>
      <p:sp>
        <p:nvSpPr>
          <p:cNvPr id="19" name="cap-rule-4">
            <a:extLst xmlns:a="http://schemas.openxmlformats.org/drawingml/2006/main">
              <a:ext uri="{FF2B5EF4-FFF2-40B4-BE49-F238E27FC236}">
                <a16:creationId xmlns:a16="http://schemas.microsoft.com/office/drawing/2014/main" id="{D65C6EFD-8460-44D9-83B0-3E0FE3AB3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57175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p-name-4">
            <a:extLst xmlns:a="http://schemas.openxmlformats.org/drawingml/2006/main">
              <a:ext uri="{FF2B5EF4-FFF2-40B4-BE49-F238E27FC236}">
                <a16:creationId xmlns:a16="http://schemas.microsoft.com/office/drawing/2014/main" id="{D8377FB9-EF1C-40CE-95C3-06055D469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85750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OPERATOR</a:t>
            </a:r>
          </a:p>
        </p:txBody>
      </p:sp>
      <p:sp>
        <p:nvSpPr>
          <p:cNvPr id="21" name="cap-desc-4">
            <a:extLst xmlns:a="http://schemas.openxmlformats.org/drawingml/2006/main">
              <a:ext uri="{FF2B5EF4-FFF2-40B4-BE49-F238E27FC236}">
                <a16:creationId xmlns:a16="http://schemas.microsoft.com/office/drawing/2014/main" id="{282F61BA-C607-4873-AB55-8CCC0BEBC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390900"/>
            <a:ext cx="17621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Typed system</a:t>
            </a:r>
          </a:p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control</a:t>
            </a:r>
          </a:p>
        </p:txBody>
      </p:sp>
      <p:sp>
        <p:nvSpPr>
          <p:cNvPr id="22" name="statement-4-510">
            <a:extLst xmlns:a="http://schemas.openxmlformats.org/drawingml/2006/main">
              <a:ext uri="{FF2B5EF4-FFF2-40B4-BE49-F238E27FC236}">
                <a16:creationId xmlns:a16="http://schemas.microsoft.com/office/drawing/2014/main" id="{0C8F4C15-EAE2-4C95-B33B-9CD784368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10001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5F7F5"/>
                </a:solidFill>
              </a:defRPr>
            </a:pPr>
            <a:r>
              <a:rPr sz="2250" b="1">
                <a:solidFill>
                  <a:srgbClr val="F5F7F5"/>
                </a:solidFill>
              </a:rPr>
              <a:t>Backends may change. The user's mental model should not.</a:t>
            </a:r>
          </a:p>
        </p:txBody>
      </p:sp>
    </p:spTree>
    <p:extLst>
      <p:ext uri="{BB962C8B-B14F-4D97-AF65-F5344CB8AC3E}">
        <p14:creationId xmlns:p14="http://schemas.microsoft.com/office/powerpoint/2010/main" val="19287174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ection-5">
            <a:extLst xmlns:a="http://schemas.openxmlformats.org/drawingml/2006/main">
              <a:ext uri="{FF2B5EF4-FFF2-40B4-BE49-F238E27FC236}">
                <a16:creationId xmlns:a16="http://schemas.microsoft.com/office/drawing/2014/main" id="{AA908549-E9C3-4209-B5E8-2128F46E1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BUSINESS VALUE</a:t>
            </a:r>
          </a:p>
        </p:txBody>
      </p:sp>
      <p:sp>
        <p:nvSpPr>
          <p:cNvPr id="2" name="page-5">
            <a:extLst xmlns:a="http://schemas.openxmlformats.org/drawingml/2006/main">
              <a:ext uri="{FF2B5EF4-FFF2-40B4-BE49-F238E27FC236}">
                <a16:creationId xmlns:a16="http://schemas.microsoft.com/office/drawing/2014/main" id="{AC977E8C-F1D7-49BE-97DB-56584333D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05</a:t>
            </a:r>
          </a:p>
        </p:txBody>
      </p:sp>
      <p:sp>
        <p:nvSpPr>
          <p:cNvPr id="3" name="footer-5">
            <a:extLst xmlns:a="http://schemas.openxmlformats.org/drawingml/2006/main">
              <a:ext uri="{FF2B5EF4-FFF2-40B4-BE49-F238E27FC236}">
                <a16:creationId xmlns:a16="http://schemas.microsoft.com/office/drawing/2014/main" id="{23D8024F-CEB5-4347-8748-925EA6476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5">
            <a:extLst xmlns:a="http://schemas.openxmlformats.org/drawingml/2006/main">
              <a:ext uri="{FF2B5EF4-FFF2-40B4-BE49-F238E27FC236}">
                <a16:creationId xmlns:a16="http://schemas.microsoft.com/office/drawing/2014/main" id="{4E46C1A5-1E2F-4819-8C15-AD24CB8EF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Sovereignty creates operational leverage</a:t>
            </a:r>
          </a:p>
        </p:txBody>
      </p:sp>
      <p:sp>
        <p:nvSpPr>
          <p:cNvPr id="5" name="subtitle-5">
            <a:extLst xmlns:a="http://schemas.openxmlformats.org/drawingml/2006/main">
              <a:ext uri="{FF2B5EF4-FFF2-40B4-BE49-F238E27FC236}">
                <a16:creationId xmlns:a16="http://schemas.microsoft.com/office/drawing/2014/main" id="{6BF06F38-B426-4B1B-BDD0-1FAF23406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The outcome is optionality — not self-hosting for its own sake.</a:t>
            </a:r>
          </a:p>
        </p:txBody>
      </p:sp>
      <p:sp>
        <p:nvSpPr>
          <p:cNvPr id="6" name="accent-5">
            <a:extLst xmlns:a="http://schemas.openxmlformats.org/drawingml/2006/main">
              <a:ext uri="{FF2B5EF4-FFF2-40B4-BE49-F238E27FC236}">
                <a16:creationId xmlns:a16="http://schemas.microsoft.com/office/drawing/2014/main" id="{B999C8B4-44DC-4797-8CBF-92E59B67A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fdc2b6b38f48fc"/>
          <a:srcRect xmlns:a="http://schemas.openxmlformats.org/drawingml/2006/main" l="5214" t="0" r="521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333625"/>
            <a:ext cx="5381625" cy="3381375"/>
          </a:xfrm>
          <a:prstGeom xmlns:a="http://schemas.openxmlformats.org/drawingml/2006/main" prst="roundRect">
            <a:avLst>
              <a:gd name="adj" fmla="val 4507"/>
            </a:avLst>
          </a:prstGeom>
        </p:spPr>
      </p:pic>
      <p:sp>
        <p:nvSpPr>
          <p:cNvPr id="8" name="label-5-690-255">
            <a:extLst xmlns:a="http://schemas.openxmlformats.org/drawingml/2006/main">
              <a:ext uri="{FF2B5EF4-FFF2-40B4-BE49-F238E27FC236}">
                <a16:creationId xmlns:a16="http://schemas.microsoft.com/office/drawing/2014/main" id="{8FBA6B35-A3C8-47E5-9124-9C6980CDC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4288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PORTABILITY</a:t>
            </a:r>
          </a:p>
        </p:txBody>
      </p:sp>
      <p:sp>
        <p:nvSpPr>
          <p:cNvPr id="9" name="body-5-286">
            <a:extLst xmlns:a="http://schemas.openxmlformats.org/drawingml/2006/main">
              <a:ext uri="{FF2B5EF4-FFF2-40B4-BE49-F238E27FC236}">
                <a16:creationId xmlns:a16="http://schemas.microsoft.com/office/drawing/2014/main" id="{8C656975-AB43-456D-9D81-DFD602FA3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724150"/>
            <a:ext cx="447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5F7F5"/>
                </a:solidFill>
              </a:defRPr>
            </a:pPr>
            <a:r>
              <a:rPr sz="1350" b="0">
                <a:solidFill>
                  <a:srgbClr val="F5F7F5"/>
                </a:solidFill>
              </a:rPr>
              <a:t>Move data and workflows without rebuilding the whole workplace.</a:t>
            </a:r>
          </a:p>
        </p:txBody>
      </p:sp>
      <p:sp>
        <p:nvSpPr>
          <p:cNvPr id="10" name="label-5-690-367">
            <a:extLst xmlns:a="http://schemas.openxmlformats.org/drawingml/2006/main">
              <a:ext uri="{FF2B5EF4-FFF2-40B4-BE49-F238E27FC236}">
                <a16:creationId xmlns:a16="http://schemas.microsoft.com/office/drawing/2014/main" id="{F20BC2B7-6D52-4EF2-A85B-3E1F24746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4956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7CFCB"/>
                </a:solidFill>
              </a:defRPr>
            </a:pPr>
            <a:r>
              <a:rPr sz="1050" b="1">
                <a:solidFill>
                  <a:srgbClr val="57CFCB"/>
                </a:solidFill>
              </a:rPr>
              <a:t>CONTINUITY</a:t>
            </a:r>
          </a:p>
        </p:txBody>
      </p:sp>
      <p:sp>
        <p:nvSpPr>
          <p:cNvPr id="11" name="body-5-398">
            <a:extLst xmlns:a="http://schemas.openxmlformats.org/drawingml/2006/main">
              <a:ext uri="{FF2B5EF4-FFF2-40B4-BE49-F238E27FC236}">
                <a16:creationId xmlns:a16="http://schemas.microsoft.com/office/drawing/2014/main" id="{6E561032-3356-48F7-8811-DE7FD3AC2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790950"/>
            <a:ext cx="447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5F7F5"/>
                </a:solidFill>
              </a:defRPr>
            </a:pPr>
            <a:r>
              <a:rPr sz="1350" b="0">
                <a:solidFill>
                  <a:srgbClr val="F5F7F5"/>
                </a:solidFill>
              </a:rPr>
              <a:t>Recovery knowledge and evidence survive people and vendors.</a:t>
            </a:r>
          </a:p>
        </p:txBody>
      </p:sp>
      <p:sp>
        <p:nvSpPr>
          <p:cNvPr id="12" name="label-5-690-479">
            <a:extLst xmlns:a="http://schemas.openxmlformats.org/drawingml/2006/main">
              <a:ext uri="{FF2B5EF4-FFF2-40B4-BE49-F238E27FC236}">
                <a16:creationId xmlns:a16="http://schemas.microsoft.com/office/drawing/2014/main" id="{E6F8E877-1A38-45BB-82E8-546CC90B7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5624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A8AF4"/>
                </a:solidFill>
              </a:defRPr>
            </a:pPr>
            <a:r>
              <a:rPr sz="1050" b="1">
                <a:solidFill>
                  <a:srgbClr val="AA8AF4"/>
                </a:solidFill>
              </a:rPr>
              <a:t>LEVERAGE</a:t>
            </a:r>
          </a:p>
        </p:txBody>
      </p:sp>
      <p:sp>
        <p:nvSpPr>
          <p:cNvPr id="13" name="body-5-510">
            <a:extLst xmlns:a="http://schemas.openxmlformats.org/drawingml/2006/main">
              <a:ext uri="{FF2B5EF4-FFF2-40B4-BE49-F238E27FC236}">
                <a16:creationId xmlns:a16="http://schemas.microsoft.com/office/drawing/2014/main" id="{83C981D8-7B41-48BC-AB62-3E65FC8B9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857750"/>
            <a:ext cx="447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5F7F5"/>
                </a:solidFill>
              </a:defRPr>
            </a:pPr>
            <a:r>
              <a:rPr sz="1350" b="0">
                <a:solidFill>
                  <a:srgbClr val="F5F7F5"/>
                </a:solidFill>
              </a:rPr>
              <a:t>AI accelerates planning and delivery inside accountable boundaries.</a:t>
            </a:r>
          </a:p>
        </p:txBody>
      </p:sp>
    </p:spTree>
    <p:extLst>
      <p:ext uri="{BB962C8B-B14F-4D97-AF65-F5344CB8AC3E}">
        <p14:creationId xmlns:p14="http://schemas.microsoft.com/office/powerpoint/2010/main" val="194327255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section-6">
            <a:extLst xmlns:a="http://schemas.openxmlformats.org/drawingml/2006/main">
              <a:ext uri="{FF2B5EF4-FFF2-40B4-BE49-F238E27FC236}">
                <a16:creationId xmlns:a16="http://schemas.microsoft.com/office/drawing/2014/main" id="{94ADFD6E-349B-40E2-88D8-BA0C01F9B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GOVERNANCE</a:t>
            </a:r>
          </a:p>
        </p:txBody>
      </p:sp>
      <p:sp>
        <p:nvSpPr>
          <p:cNvPr id="2" name="page-6">
            <a:extLst xmlns:a="http://schemas.openxmlformats.org/drawingml/2006/main">
              <a:ext uri="{FF2B5EF4-FFF2-40B4-BE49-F238E27FC236}">
                <a16:creationId xmlns:a16="http://schemas.microsoft.com/office/drawing/2014/main" id="{1F6B51BF-1B3F-4EAB-9E82-E75213516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06</a:t>
            </a:r>
          </a:p>
        </p:txBody>
      </p:sp>
      <p:sp>
        <p:nvSpPr>
          <p:cNvPr id="3" name="footer-6">
            <a:extLst xmlns:a="http://schemas.openxmlformats.org/drawingml/2006/main">
              <a:ext uri="{FF2B5EF4-FFF2-40B4-BE49-F238E27FC236}">
                <a16:creationId xmlns:a16="http://schemas.microsoft.com/office/drawing/2014/main" id="{70B6B426-1A0B-48B4-86AB-5045DFE8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6">
            <a:extLst xmlns:a="http://schemas.openxmlformats.org/drawingml/2006/main">
              <a:ext uri="{FF2B5EF4-FFF2-40B4-BE49-F238E27FC236}">
                <a16:creationId xmlns:a16="http://schemas.microsoft.com/office/drawing/2014/main" id="{AFD3DCB8-C555-4355-BF61-FC708847F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Convenience needs accountable boundaries</a:t>
            </a:r>
          </a:p>
        </p:txBody>
      </p:sp>
      <p:sp>
        <p:nvSpPr>
          <p:cNvPr id="5" name="subtitle-6">
            <a:extLst xmlns:a="http://schemas.openxmlformats.org/drawingml/2006/main">
              <a:ext uri="{FF2B5EF4-FFF2-40B4-BE49-F238E27FC236}">
                <a16:creationId xmlns:a16="http://schemas.microsoft.com/office/drawing/2014/main" id="{3CF1564F-90A4-4322-B692-622A9AABC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Shared identity improves access; policy, evidence and recovery keep it trustworthy.</a:t>
            </a:r>
          </a:p>
        </p:txBody>
      </p:sp>
      <p:sp>
        <p:nvSpPr>
          <p:cNvPr id="6" name="accent-6">
            <a:extLst xmlns:a="http://schemas.openxmlformats.org/drawingml/2006/main">
              <a:ext uri="{FF2B5EF4-FFF2-40B4-BE49-F238E27FC236}">
                <a16:creationId xmlns:a16="http://schemas.microsoft.com/office/drawing/2014/main" id="{CC65DCC3-CE6D-4968-9442-3F71A69BE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a90e08782648da"/>
          <a:srcRect xmlns:a="http://schemas.openxmlformats.org/drawingml/2006/main" l="0" t="85" r="0" b="8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2381250"/>
            <a:ext cx="6191250" cy="3476625"/>
          </a:xfrm>
          <a:prstGeom xmlns:a="http://schemas.openxmlformats.org/drawingml/2006/main" prst="roundRect">
            <a:avLst>
              <a:gd name="adj" fmla="val 4384"/>
            </a:avLst>
          </a:prstGeom>
        </p:spPr>
      </p:pic>
      <p:sp>
        <p:nvSpPr>
          <p:cNvPr id="8" name="label-6-64-244">
            <a:extLst xmlns:a="http://schemas.openxmlformats.org/drawingml/2006/main">
              <a:ext uri="{FF2B5EF4-FFF2-40B4-BE49-F238E27FC236}">
                <a16:creationId xmlns:a16="http://schemas.microsoft.com/office/drawing/2014/main" id="{711F4210-EEBD-44AE-9742-EF6EF2A82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241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IDENTITY</a:t>
            </a:r>
          </a:p>
        </p:txBody>
      </p:sp>
      <p:sp>
        <p:nvSpPr>
          <p:cNvPr id="9" name="body-6-272">
            <a:extLst xmlns:a="http://schemas.openxmlformats.org/drawingml/2006/main">
              <a:ext uri="{FF2B5EF4-FFF2-40B4-BE49-F238E27FC236}">
                <a16:creationId xmlns:a16="http://schemas.microsoft.com/office/drawing/2014/main" id="{CB317104-812C-4BB9-A00F-6C0927C97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5F7F5"/>
                </a:solidFill>
              </a:defRPr>
            </a:pPr>
            <a:r>
              <a:rPr sz="1275" b="0">
                <a:solidFill>
                  <a:srgbClr val="F5F7F5"/>
                </a:solidFill>
              </a:rPr>
              <a:t>Who is this?</a:t>
            </a:r>
          </a:p>
        </p:txBody>
      </p:sp>
      <p:sp>
        <p:nvSpPr>
          <p:cNvPr id="10" name="chain-0">
            <a:extLst xmlns:a="http://schemas.openxmlformats.org/drawingml/2006/main">
              <a:ext uri="{FF2B5EF4-FFF2-40B4-BE49-F238E27FC236}">
                <a16:creationId xmlns:a16="http://schemas.microsoft.com/office/drawing/2014/main" id="{8A90BD06-3725-4D0F-8764-259E9312D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90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label-6-64-332">
            <a:extLst xmlns:a="http://schemas.openxmlformats.org/drawingml/2006/main">
              <a:ext uri="{FF2B5EF4-FFF2-40B4-BE49-F238E27FC236}">
                <a16:creationId xmlns:a16="http://schemas.microsoft.com/office/drawing/2014/main" id="{6350806C-C92A-49CD-9E2A-9B551EA26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7CFCB"/>
                </a:solidFill>
              </a:defRPr>
            </a:pPr>
            <a:r>
              <a:rPr sz="1050" b="1">
                <a:solidFill>
                  <a:srgbClr val="57CFCB"/>
                </a:solidFill>
              </a:rPr>
              <a:t>ROLE</a:t>
            </a:r>
          </a:p>
        </p:txBody>
      </p:sp>
      <p:sp>
        <p:nvSpPr>
          <p:cNvPr id="12" name="body-6-360">
            <a:extLst xmlns:a="http://schemas.openxmlformats.org/drawingml/2006/main">
              <a:ext uri="{FF2B5EF4-FFF2-40B4-BE49-F238E27FC236}">
                <a16:creationId xmlns:a16="http://schemas.microsoft.com/office/drawing/2014/main" id="{0FB6D00F-0FE8-4B86-A326-BE2D3268A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5F7F5"/>
                </a:solidFill>
              </a:defRPr>
            </a:pPr>
            <a:r>
              <a:rPr sz="1275" b="0">
                <a:solidFill>
                  <a:srgbClr val="F5F7F5"/>
                </a:solidFill>
              </a:rPr>
              <a:t>What may they use?</a:t>
            </a:r>
          </a:p>
        </p:txBody>
      </p:sp>
      <p:sp>
        <p:nvSpPr>
          <p:cNvPr id="13" name="chain-1">
            <a:extLst xmlns:a="http://schemas.openxmlformats.org/drawingml/2006/main">
              <a:ext uri="{FF2B5EF4-FFF2-40B4-BE49-F238E27FC236}">
                <a16:creationId xmlns:a16="http://schemas.microsoft.com/office/drawing/2014/main" id="{67D0E97A-38A2-4172-9896-BC978123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190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abel-6-64-420">
            <a:extLst xmlns:a="http://schemas.openxmlformats.org/drawingml/2006/main">
              <a:ext uri="{FF2B5EF4-FFF2-40B4-BE49-F238E27FC236}">
                <a16:creationId xmlns:a16="http://schemas.microsoft.com/office/drawing/2014/main" id="{9C886CD3-4F79-4795-8D00-76CD0D5DF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A8AF4"/>
                </a:solidFill>
              </a:defRPr>
            </a:pPr>
            <a:r>
              <a:rPr sz="1050" b="1">
                <a:solidFill>
                  <a:srgbClr val="AA8AF4"/>
                </a:solidFill>
              </a:rPr>
              <a:t>ACTION</a:t>
            </a:r>
          </a:p>
        </p:txBody>
      </p:sp>
      <p:sp>
        <p:nvSpPr>
          <p:cNvPr id="15" name="body-6-448">
            <a:extLst xmlns:a="http://schemas.openxmlformats.org/drawingml/2006/main">
              <a:ext uri="{FF2B5EF4-FFF2-40B4-BE49-F238E27FC236}">
                <a16:creationId xmlns:a16="http://schemas.microsoft.com/office/drawing/2014/main" id="{2578F4F8-9F6E-49C0-88C1-EBAF337D8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5F7F5"/>
                </a:solidFill>
              </a:defRPr>
            </a:pPr>
            <a:r>
              <a:rPr sz="1275" b="0">
                <a:solidFill>
                  <a:srgbClr val="F5F7F5"/>
                </a:solidFill>
              </a:rPr>
              <a:t>What will change?</a:t>
            </a:r>
          </a:p>
        </p:txBody>
      </p:sp>
      <p:sp>
        <p:nvSpPr>
          <p:cNvPr id="16" name="chain-2">
            <a:extLst xmlns:a="http://schemas.openxmlformats.org/drawingml/2006/main">
              <a:ext uri="{FF2B5EF4-FFF2-40B4-BE49-F238E27FC236}">
                <a16:creationId xmlns:a16="http://schemas.microsoft.com/office/drawing/2014/main" id="{A62C9040-6139-45A4-8439-2CDDF4843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81550"/>
            <a:ext cx="190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label-6-64-508">
            <a:extLst xmlns:a="http://schemas.openxmlformats.org/drawingml/2006/main">
              <a:ext uri="{FF2B5EF4-FFF2-40B4-BE49-F238E27FC236}">
                <a16:creationId xmlns:a16="http://schemas.microsoft.com/office/drawing/2014/main" id="{A66F1ED1-1FAA-490A-90E7-E8F8F9B27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387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C45E"/>
                </a:solidFill>
              </a:defRPr>
            </a:pPr>
            <a:r>
              <a:rPr sz="1050" b="1">
                <a:solidFill>
                  <a:srgbClr val="F2C45E"/>
                </a:solidFill>
              </a:rPr>
              <a:t>EVIDENCE</a:t>
            </a:r>
          </a:p>
        </p:txBody>
      </p:sp>
      <p:sp>
        <p:nvSpPr>
          <p:cNvPr id="18" name="body-6-536">
            <a:extLst xmlns:a="http://schemas.openxmlformats.org/drawingml/2006/main">
              <a:ext uri="{FF2B5EF4-FFF2-40B4-BE49-F238E27FC236}">
                <a16:creationId xmlns:a16="http://schemas.microsoft.com/office/drawing/2014/main" id="{A8F5A1CE-A2B2-4A7C-9918-DBD121D64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390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5F7F5"/>
                </a:solidFill>
              </a:defRPr>
            </a:pPr>
            <a:r>
              <a:rPr sz="1275" b="0">
                <a:solidFill>
                  <a:srgbClr val="F5F7F5"/>
                </a:solidFill>
              </a:rPr>
              <a:t>Did it work — and can it recover?</a:t>
            </a:r>
          </a:p>
        </p:txBody>
      </p:sp>
    </p:spTree>
    <p:extLst>
      <p:ext uri="{BB962C8B-B14F-4D97-AF65-F5344CB8AC3E}">
        <p14:creationId xmlns:p14="http://schemas.microsoft.com/office/powerpoint/2010/main" val="43263968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ection-7">
            <a:extLst xmlns:a="http://schemas.openxmlformats.org/drawingml/2006/main">
              <a:ext uri="{FF2B5EF4-FFF2-40B4-BE49-F238E27FC236}">
                <a16:creationId xmlns:a16="http://schemas.microsoft.com/office/drawing/2014/main" id="{5DF87DA1-3D82-4CD3-B464-B4E99319C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DELIVERY</a:t>
            </a:r>
          </a:p>
        </p:txBody>
      </p:sp>
      <p:sp>
        <p:nvSpPr>
          <p:cNvPr id="2" name="page-7">
            <a:extLst xmlns:a="http://schemas.openxmlformats.org/drawingml/2006/main">
              <a:ext uri="{FF2B5EF4-FFF2-40B4-BE49-F238E27FC236}">
                <a16:creationId xmlns:a16="http://schemas.microsoft.com/office/drawing/2014/main" id="{E28DA02E-F6E4-4665-866C-41B475883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07</a:t>
            </a:r>
          </a:p>
        </p:txBody>
      </p:sp>
      <p:sp>
        <p:nvSpPr>
          <p:cNvPr id="3" name="footer-7">
            <a:extLst xmlns:a="http://schemas.openxmlformats.org/drawingml/2006/main">
              <a:ext uri="{FF2B5EF4-FFF2-40B4-BE49-F238E27FC236}">
                <a16:creationId xmlns:a16="http://schemas.microsoft.com/office/drawing/2014/main" id="{9570CDD3-A75F-4403-B7E7-73B9A2700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7">
            <a:extLst xmlns:a="http://schemas.openxmlformats.org/drawingml/2006/main">
              <a:ext uri="{FF2B5EF4-FFF2-40B4-BE49-F238E27FC236}">
                <a16:creationId xmlns:a16="http://schemas.microsoft.com/office/drawing/2014/main" id="{2C54BAB5-0B37-4F9E-B59B-809AFC758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Prototype, standardize, harden, operate</a:t>
            </a:r>
          </a:p>
        </p:txBody>
      </p:sp>
      <p:sp>
        <p:nvSpPr>
          <p:cNvPr id="5" name="subtitle-7">
            <a:extLst xmlns:a="http://schemas.openxmlformats.org/drawingml/2006/main">
              <a:ext uri="{FF2B5EF4-FFF2-40B4-BE49-F238E27FC236}">
                <a16:creationId xmlns:a16="http://schemas.microsoft.com/office/drawing/2014/main" id="{8F8C088E-F018-4381-94C1-7C6C6EA8F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AI prepares an environment-specific plan; source control, approval and acceptance remain authoritative.</a:t>
            </a:r>
          </a:p>
        </p:txBody>
      </p:sp>
      <p:sp>
        <p:nvSpPr>
          <p:cNvPr id="6" name="accent-7">
            <a:extLst xmlns:a="http://schemas.openxmlformats.org/drawingml/2006/main">
              <a:ext uri="{FF2B5EF4-FFF2-40B4-BE49-F238E27FC236}">
                <a16:creationId xmlns:a16="http://schemas.microsoft.com/office/drawing/2014/main" id="{90C13BDC-BD22-4DF3-89E3-7C9C844BB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444f7113ac48ff"/>
          <a:srcRect xmlns:a="http://schemas.openxmlformats.org/drawingml/2006/main" l="0" t="5000" r="0" b="50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2343150"/>
            <a:ext cx="5334000" cy="3333750"/>
          </a:xfrm>
          <a:prstGeom xmlns:a="http://schemas.openxmlformats.org/drawingml/2006/main" prst="roundRect">
            <a:avLst>
              <a:gd name="adj" fmla="val 4571"/>
            </a:avLst>
          </a:prstGeom>
        </p:spPr>
      </p:pic>
      <p:sp>
        <p:nvSpPr>
          <p:cNvPr id="8" name="step-n-0">
            <a:extLst xmlns:a="http://schemas.openxmlformats.org/drawingml/2006/main">
              <a:ext uri="{FF2B5EF4-FFF2-40B4-BE49-F238E27FC236}">
                <a16:creationId xmlns:a16="http://schemas.microsoft.com/office/drawing/2014/main" id="{1BD622CF-EA7A-4F2E-BB3C-EE7747D7C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193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7D39F"/>
                </a:solidFill>
              </a:defRPr>
            </a:pPr>
            <a:r>
              <a:rPr sz="1350" b="1">
                <a:solidFill>
                  <a:srgbClr val="67D39F"/>
                </a:solidFill>
              </a:rPr>
              <a:t>01</a:t>
            </a:r>
          </a:p>
        </p:txBody>
      </p:sp>
      <p:sp>
        <p:nvSpPr>
          <p:cNvPr id="9" name="step-k-0">
            <a:extLst xmlns:a="http://schemas.openxmlformats.org/drawingml/2006/main">
              <a:ext uri="{FF2B5EF4-FFF2-40B4-BE49-F238E27FC236}">
                <a16:creationId xmlns:a16="http://schemas.microsoft.com/office/drawing/2014/main" id="{BD30D710-002A-4BFF-A7F0-A81F9F9F3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812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5F7F5"/>
                </a:solidFill>
              </a:defRPr>
            </a:pPr>
            <a:r>
              <a:rPr sz="1350" b="1">
                <a:solidFill>
                  <a:srgbClr val="F5F7F5"/>
                </a:solidFill>
              </a:rPr>
              <a:t>CLONE</a:t>
            </a:r>
          </a:p>
        </p:txBody>
      </p:sp>
      <p:sp>
        <p:nvSpPr>
          <p:cNvPr id="10" name="step-v-0">
            <a:extLst xmlns:a="http://schemas.openxmlformats.org/drawingml/2006/main">
              <a:ext uri="{FF2B5EF4-FFF2-40B4-BE49-F238E27FC236}">
                <a16:creationId xmlns:a16="http://schemas.microsoft.com/office/drawing/2014/main" id="{14A42704-0E74-4D89-A822-B631572D8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381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6B0AC"/>
                </a:solidFill>
              </a:defRPr>
            </a:pPr>
            <a:r>
              <a:rPr sz="1275" b="0">
                <a:solidFill>
                  <a:srgbClr val="A6B0AC"/>
                </a:solidFill>
              </a:rPr>
              <a:t>Sanitized reference</a:t>
            </a:r>
          </a:p>
        </p:txBody>
      </p:sp>
      <p:sp>
        <p:nvSpPr>
          <p:cNvPr id="11" name="step-n-1">
            <a:extLst xmlns:a="http://schemas.openxmlformats.org/drawingml/2006/main">
              <a:ext uri="{FF2B5EF4-FFF2-40B4-BE49-F238E27FC236}">
                <a16:creationId xmlns:a16="http://schemas.microsoft.com/office/drawing/2014/main" id="{2597913B-BEEE-440E-97F1-D72BBE7FB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7D39F"/>
                </a:solidFill>
              </a:defRPr>
            </a:pPr>
            <a:r>
              <a:rPr sz="1350" b="1">
                <a:solidFill>
                  <a:srgbClr val="67D39F"/>
                </a:solidFill>
              </a:rPr>
              <a:t>02</a:t>
            </a:r>
          </a:p>
        </p:txBody>
      </p:sp>
      <p:sp>
        <p:nvSpPr>
          <p:cNvPr id="12" name="step-k-1">
            <a:extLst xmlns:a="http://schemas.openxmlformats.org/drawingml/2006/main">
              <a:ext uri="{FF2B5EF4-FFF2-40B4-BE49-F238E27FC236}">
                <a16:creationId xmlns:a16="http://schemas.microsoft.com/office/drawing/2014/main" id="{8F1A81AE-920D-4CEE-8150-4064B09CF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432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5F7F5"/>
                </a:solidFill>
              </a:defRPr>
            </a:pPr>
            <a:r>
              <a:rPr sz="1350" b="1">
                <a:solidFill>
                  <a:srgbClr val="F5F7F5"/>
                </a:solidFill>
              </a:rPr>
              <a:t>DESCRIBE</a:t>
            </a:r>
          </a:p>
        </p:txBody>
      </p:sp>
      <p:sp>
        <p:nvSpPr>
          <p:cNvPr id="13" name="step-v-1">
            <a:extLst xmlns:a="http://schemas.openxmlformats.org/drawingml/2006/main">
              <a:ext uri="{FF2B5EF4-FFF2-40B4-BE49-F238E27FC236}">
                <a16:creationId xmlns:a16="http://schemas.microsoft.com/office/drawing/2014/main" id="{69A3FB53-1284-4D26-8787-B607B112C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143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6B0AC"/>
                </a:solidFill>
              </a:defRPr>
            </a:pPr>
            <a:r>
              <a:rPr sz="1275" b="0">
                <a:solidFill>
                  <a:srgbClr val="A6B0AC"/>
                </a:solidFill>
              </a:rPr>
              <a:t>System profile</a:t>
            </a:r>
          </a:p>
        </p:txBody>
      </p:sp>
      <p:sp>
        <p:nvSpPr>
          <p:cNvPr id="14" name="step-n-2">
            <a:extLst xmlns:a="http://schemas.openxmlformats.org/drawingml/2006/main">
              <a:ext uri="{FF2B5EF4-FFF2-40B4-BE49-F238E27FC236}">
                <a16:creationId xmlns:a16="http://schemas.microsoft.com/office/drawing/2014/main" id="{B8EA519E-7927-4AD1-B27E-AF063B90D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7D39F"/>
                </a:solidFill>
              </a:defRPr>
            </a:pPr>
            <a:r>
              <a:rPr sz="1350" b="1">
                <a:solidFill>
                  <a:srgbClr val="67D39F"/>
                </a:solidFill>
              </a:rPr>
              <a:t>03</a:t>
            </a:r>
          </a:p>
        </p:txBody>
      </p:sp>
      <p:sp>
        <p:nvSpPr>
          <p:cNvPr id="15" name="step-k-2">
            <a:extLst xmlns:a="http://schemas.openxmlformats.org/drawingml/2006/main">
              <a:ext uri="{FF2B5EF4-FFF2-40B4-BE49-F238E27FC236}">
                <a16:creationId xmlns:a16="http://schemas.microsoft.com/office/drawing/2014/main" id="{325D5C67-322A-477D-AEB6-FB31E9EBF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052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5F7F5"/>
                </a:solidFill>
              </a:defRPr>
            </a:pPr>
            <a:r>
              <a:rPr sz="1350" b="1">
                <a:solidFill>
                  <a:srgbClr val="F5F7F5"/>
                </a:solidFill>
              </a:rPr>
              <a:t>APPROVE</a:t>
            </a:r>
          </a:p>
        </p:txBody>
      </p:sp>
      <p:sp>
        <p:nvSpPr>
          <p:cNvPr id="16" name="step-v-2">
            <a:extLst xmlns:a="http://schemas.openxmlformats.org/drawingml/2006/main">
              <a:ext uri="{FF2B5EF4-FFF2-40B4-BE49-F238E27FC236}">
                <a16:creationId xmlns:a16="http://schemas.microsoft.com/office/drawing/2014/main" id="{3FE13DB8-F7FB-47F4-AECA-63289F6A4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905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6B0AC"/>
                </a:solidFill>
              </a:defRPr>
            </a:pPr>
            <a:r>
              <a:rPr sz="1275" b="0">
                <a:solidFill>
                  <a:srgbClr val="A6B0AC"/>
                </a:solidFill>
              </a:rPr>
              <a:t>Plan and risk</a:t>
            </a:r>
          </a:p>
        </p:txBody>
      </p:sp>
      <p:sp>
        <p:nvSpPr>
          <p:cNvPr id="17" name="step-n-3">
            <a:extLst xmlns:a="http://schemas.openxmlformats.org/drawingml/2006/main">
              <a:ext uri="{FF2B5EF4-FFF2-40B4-BE49-F238E27FC236}">
                <a16:creationId xmlns:a16="http://schemas.microsoft.com/office/drawing/2014/main" id="{A188D924-1681-4FA9-A4D1-89199B1CB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053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7D39F"/>
                </a:solidFill>
              </a:defRPr>
            </a:pPr>
            <a:r>
              <a:rPr sz="1350" b="1">
                <a:solidFill>
                  <a:srgbClr val="67D39F"/>
                </a:solidFill>
              </a:rPr>
              <a:t>04</a:t>
            </a:r>
          </a:p>
        </p:txBody>
      </p:sp>
      <p:sp>
        <p:nvSpPr>
          <p:cNvPr id="18" name="step-k-3">
            <a:extLst xmlns:a="http://schemas.openxmlformats.org/drawingml/2006/main">
              <a:ext uri="{FF2B5EF4-FFF2-40B4-BE49-F238E27FC236}">
                <a16:creationId xmlns:a16="http://schemas.microsoft.com/office/drawing/2014/main" id="{3337CB3F-0482-4269-A5F2-EB66ED26C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672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5F7F5"/>
                </a:solidFill>
              </a:defRPr>
            </a:pPr>
            <a:r>
              <a:rPr sz="1350" b="1">
                <a:solidFill>
                  <a:srgbClr val="F5F7F5"/>
                </a:solidFill>
              </a:rPr>
              <a:t>PROVE</a:t>
            </a:r>
          </a:p>
        </p:txBody>
      </p:sp>
      <p:sp>
        <p:nvSpPr>
          <p:cNvPr id="19" name="step-v-3">
            <a:extLst xmlns:a="http://schemas.openxmlformats.org/drawingml/2006/main">
              <a:ext uri="{FF2B5EF4-FFF2-40B4-BE49-F238E27FC236}">
                <a16:creationId xmlns:a16="http://schemas.microsoft.com/office/drawing/2014/main" id="{6EE677FA-75C9-4467-9945-0AD0F049F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667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6B0AC"/>
                </a:solidFill>
              </a:defRPr>
            </a:pPr>
            <a:r>
              <a:rPr sz="1275" b="0">
                <a:solidFill>
                  <a:srgbClr val="A6B0AC"/>
                </a:solidFill>
              </a:rPr>
              <a:t>Acceptance evidence</a:t>
            </a:r>
          </a:p>
        </p:txBody>
      </p:sp>
    </p:spTree>
    <p:extLst>
      <p:ext uri="{BB962C8B-B14F-4D97-AF65-F5344CB8AC3E}">
        <p14:creationId xmlns:p14="http://schemas.microsoft.com/office/powerpoint/2010/main" val="1106600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section-8">
            <a:extLst xmlns:a="http://schemas.openxmlformats.org/drawingml/2006/main">
              <a:ext uri="{FF2B5EF4-FFF2-40B4-BE49-F238E27FC236}">
                <a16:creationId xmlns:a16="http://schemas.microsoft.com/office/drawing/2014/main" id="{93DE1A31-8577-4CE8-AADC-5488A61F1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MATURITY</a:t>
            </a:r>
          </a:p>
        </p:txBody>
      </p:sp>
      <p:sp>
        <p:nvSpPr>
          <p:cNvPr id="2" name="page-8">
            <a:extLst xmlns:a="http://schemas.openxmlformats.org/drawingml/2006/main">
              <a:ext uri="{FF2B5EF4-FFF2-40B4-BE49-F238E27FC236}">
                <a16:creationId xmlns:a16="http://schemas.microsoft.com/office/drawing/2014/main" id="{1946D2F8-A258-423B-AB8A-B292AEEF3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08</a:t>
            </a:r>
          </a:p>
        </p:txBody>
      </p:sp>
      <p:sp>
        <p:nvSpPr>
          <p:cNvPr id="3" name="footer-8">
            <a:extLst xmlns:a="http://schemas.openxmlformats.org/drawingml/2006/main">
              <a:ext uri="{FF2B5EF4-FFF2-40B4-BE49-F238E27FC236}">
                <a16:creationId xmlns:a16="http://schemas.microsoft.com/office/drawing/2014/main" id="{36A66EA1-A43A-491E-850E-B5D79725E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8">
            <a:extLst xmlns:a="http://schemas.openxmlformats.org/drawingml/2006/main">
              <a:ext uri="{FF2B5EF4-FFF2-40B4-BE49-F238E27FC236}">
                <a16:creationId xmlns:a16="http://schemas.microsoft.com/office/drawing/2014/main" id="{22C4B52A-F945-4E56-8166-C4ED039D1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Precise claims build more trust than a green dashboard</a:t>
            </a:r>
          </a:p>
        </p:txBody>
      </p:sp>
      <p:sp>
        <p:nvSpPr>
          <p:cNvPr id="5" name="subtitle-8">
            <a:extLst xmlns:a="http://schemas.openxmlformats.org/drawingml/2006/main">
              <a:ext uri="{FF2B5EF4-FFF2-40B4-BE49-F238E27FC236}">
                <a16:creationId xmlns:a16="http://schemas.microsoft.com/office/drawing/2014/main" id="{8B1EB8FF-C87B-465B-8049-0146A79A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CC10 distinguishes what is live, what is reusable and what still requires proof.</a:t>
            </a:r>
          </a:p>
        </p:txBody>
      </p:sp>
      <p:sp>
        <p:nvSpPr>
          <p:cNvPr id="6" name="accent-8">
            <a:extLst xmlns:a="http://schemas.openxmlformats.org/drawingml/2006/main">
              <a:ext uri="{FF2B5EF4-FFF2-40B4-BE49-F238E27FC236}">
                <a16:creationId xmlns:a16="http://schemas.microsoft.com/office/drawing/2014/main" id="{141A6FFF-4BA6-4B83-B57F-996CD3E67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maturity-rule-0">
            <a:extLst xmlns:a="http://schemas.openxmlformats.org/drawingml/2006/main">
              <a:ext uri="{FF2B5EF4-FFF2-40B4-BE49-F238E27FC236}">
                <a16:creationId xmlns:a16="http://schemas.microsoft.com/office/drawing/2014/main" id="{78A2A7DA-DD9C-4F72-8FA8-D73A06FE1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aturity-title-0">
            <a:extLst xmlns:a="http://schemas.openxmlformats.org/drawingml/2006/main">
              <a:ext uri="{FF2B5EF4-FFF2-40B4-BE49-F238E27FC236}">
                <a16:creationId xmlns:a16="http://schemas.microsoft.com/office/drawing/2014/main" id="{7F9A3ECA-AE24-4F2A-AA42-B9CFC0E8D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LIVE</a:t>
            </a:r>
          </a:p>
        </p:txBody>
      </p:sp>
      <p:sp>
        <p:nvSpPr>
          <p:cNvPr id="9" name="maturity-body-0">
            <a:extLst xmlns:a="http://schemas.openxmlformats.org/drawingml/2006/main">
              <a:ext uri="{FF2B5EF4-FFF2-40B4-BE49-F238E27FC236}">
                <a16:creationId xmlns:a16="http://schemas.microsoft.com/office/drawing/2014/main" id="{86D594A0-50C8-4F04-B63E-8A4264704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30480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Reference system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Identity and launcher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Real app workflows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Typed health checks</a:t>
            </a:r>
          </a:p>
        </p:txBody>
      </p:sp>
      <p:sp>
        <p:nvSpPr>
          <p:cNvPr id="10" name="maturity-rule-1">
            <a:extLst xmlns:a="http://schemas.openxmlformats.org/drawingml/2006/main">
              <a:ext uri="{FF2B5EF4-FFF2-40B4-BE49-F238E27FC236}">
                <a16:creationId xmlns:a16="http://schemas.microsoft.com/office/drawing/2014/main" id="{43739E3A-C87F-4D77-8F1C-52C742250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42887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F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maturity-title-1">
            <a:extLst xmlns:a="http://schemas.openxmlformats.org/drawingml/2006/main">
              <a:ext uri="{FF2B5EF4-FFF2-40B4-BE49-F238E27FC236}">
                <a16:creationId xmlns:a16="http://schemas.microsoft.com/office/drawing/2014/main" id="{B4E874FC-BD20-4E84-9947-A4911A27C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7241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VERIFIED</a:t>
            </a:r>
          </a:p>
        </p:txBody>
      </p:sp>
      <p:sp>
        <p:nvSpPr>
          <p:cNvPr id="12" name="maturity-body-1">
            <a:extLst xmlns:a="http://schemas.openxmlformats.org/drawingml/2006/main">
              <a:ext uri="{FF2B5EF4-FFF2-40B4-BE49-F238E27FC236}">
                <a16:creationId xmlns:a16="http://schemas.microsoft.com/office/drawing/2014/main" id="{C47C7622-1165-4396-A44B-6937A2630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352800"/>
            <a:ext cx="30480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Public-edge IaC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English companion UX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Local voice and video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Sanitized media</a:t>
            </a:r>
          </a:p>
        </p:txBody>
      </p:sp>
      <p:sp>
        <p:nvSpPr>
          <p:cNvPr id="13" name="maturity-rule-2">
            <a:extLst xmlns:a="http://schemas.openxmlformats.org/drawingml/2006/main">
              <a:ext uri="{FF2B5EF4-FFF2-40B4-BE49-F238E27FC236}">
                <a16:creationId xmlns:a16="http://schemas.microsoft.com/office/drawing/2014/main" id="{E3E56FA4-1F1E-4399-A940-36E391CBA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428875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C4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aturity-title-2">
            <a:extLst xmlns:a="http://schemas.openxmlformats.org/drawingml/2006/main">
              <a:ext uri="{FF2B5EF4-FFF2-40B4-BE49-F238E27FC236}">
                <a16:creationId xmlns:a16="http://schemas.microsoft.com/office/drawing/2014/main" id="{441D5E54-45EE-4BC0-8BFE-47F71F283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7241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OPEN GATES</a:t>
            </a:r>
          </a:p>
        </p:txBody>
      </p:sp>
      <p:sp>
        <p:nvSpPr>
          <p:cNvPr id="15" name="maturity-body-2">
            <a:extLst xmlns:a="http://schemas.openxmlformats.org/drawingml/2006/main">
              <a:ext uri="{FF2B5EF4-FFF2-40B4-BE49-F238E27FC236}">
                <a16:creationId xmlns:a16="http://schemas.microsoft.com/office/drawing/2014/main" id="{526C2A43-3FBD-46A3-8F58-6DD9B6AB3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352800"/>
            <a:ext cx="30480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Public licence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Clean-room install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Recurring restore proof</a:t>
            </a:r>
          </a:p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Enterprise controls</a:t>
            </a:r>
          </a:p>
        </p:txBody>
      </p:sp>
      <p:sp>
        <p:nvSpPr>
          <p:cNvPr id="16" name="statement-8-555">
            <a:extLst xmlns:a="http://schemas.openxmlformats.org/drawingml/2006/main">
              <a:ext uri="{FF2B5EF4-FFF2-40B4-BE49-F238E27FC236}">
                <a16:creationId xmlns:a16="http://schemas.microsoft.com/office/drawing/2014/main" id="{C5B3DE52-EA28-4C39-A018-4746DF8AC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86375"/>
            <a:ext cx="9525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5F7F5"/>
                </a:solidFill>
              </a:defRPr>
            </a:pPr>
            <a:r>
              <a:rPr sz="2250" b="1">
                <a:solidFill>
                  <a:srgbClr val="F5F7F5"/>
                </a:solidFill>
              </a:rPr>
              <a:t>Working reference today. Distribution in progress.</a:t>
            </a:r>
          </a:p>
        </p:txBody>
      </p:sp>
    </p:spTree>
    <p:extLst>
      <p:ext uri="{BB962C8B-B14F-4D97-AF65-F5344CB8AC3E}">
        <p14:creationId xmlns:p14="http://schemas.microsoft.com/office/powerpoint/2010/main" val="175703063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50777b70b0413e"/>
          <a:srcRect xmlns:a="http://schemas.openxmlformats.org/drawingml/2006/main" l="24205" t="0" r="2420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0" y="0"/>
            <a:ext cx="6286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losing field">
            <a:extLst xmlns:a="http://schemas.openxmlformats.org/drawingml/2006/main">
              <a:ext uri="{FF2B5EF4-FFF2-40B4-BE49-F238E27FC236}">
                <a16:creationId xmlns:a16="http://schemas.microsoft.com/office/drawing/2014/main" id="{A1E238B0-504D-45BC-908D-C43787683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667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0A0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losing eyebrow">
            <a:extLst xmlns:a="http://schemas.openxmlformats.org/drawingml/2006/main">
              <a:ext uri="{FF2B5EF4-FFF2-40B4-BE49-F238E27FC236}">
                <a16:creationId xmlns:a16="http://schemas.microsoft.com/office/drawing/2014/main" id="{0B73754D-08D9-4692-84DC-3996C8EAD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THE FIRST DECISION</a:t>
            </a:r>
          </a:p>
        </p:txBody>
      </p:sp>
      <p:sp>
        <p:nvSpPr>
          <p:cNvPr id="4" name="closing title">
            <a:extLst xmlns:a="http://schemas.openxmlformats.org/drawingml/2006/main">
              <a:ext uri="{FF2B5EF4-FFF2-40B4-BE49-F238E27FC236}">
                <a16:creationId xmlns:a16="http://schemas.microsoft.com/office/drawing/2014/main" id="{8D293AD5-E658-42A7-BFFC-DC40BF137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47800"/>
            <a:ext cx="4953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5F7F5"/>
                </a:solidFill>
              </a:defRPr>
            </a:pPr>
            <a:r>
              <a:rPr sz="3750" b="1">
                <a:solidFill>
                  <a:srgbClr val="F5F7F5"/>
                </a:solidFill>
              </a:rPr>
              <a:t>Choose one outcome</a:t>
            </a:r>
          </a:p>
          <a:p xmlns:a="http://schemas.openxmlformats.org/drawingml/2006/main">
            <a:pPr algn="l">
              <a:defRPr sz="3750" b="1">
                <a:solidFill>
                  <a:srgbClr val="F5F7F5"/>
                </a:solidFill>
              </a:defRPr>
            </a:pPr>
            <a:r>
              <a:rPr sz="3750" b="1">
                <a:solidFill>
                  <a:srgbClr val="F5F7F5"/>
                </a:solidFill>
              </a:rPr>
              <a:t>worth owning.</a:t>
            </a:r>
          </a:p>
        </p:txBody>
      </p:sp>
      <p:sp>
        <p:nvSpPr>
          <p:cNvPr id="5" name="closing body">
            <a:extLst xmlns:a="http://schemas.openxmlformats.org/drawingml/2006/main">
              <a:ext uri="{FF2B5EF4-FFF2-40B4-BE49-F238E27FC236}">
                <a16:creationId xmlns:a16="http://schemas.microsoft.com/office/drawing/2014/main" id="{E9DCD6F3-C6C7-4EF7-A6A9-A4B7D8021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24200"/>
            <a:ext cx="4572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Map its people, data, workflow and exit path. Prove daily use and recovery with a bounded pilot.</a:t>
            </a:r>
          </a:p>
        </p:txBody>
      </p:sp>
      <p:sp>
        <p:nvSpPr>
          <p:cNvPr id="6" name="closing offer">
            <a:extLst xmlns:a="http://schemas.openxmlformats.org/drawingml/2006/main">
              <a:ext uri="{FF2B5EF4-FFF2-40B4-BE49-F238E27FC236}">
                <a16:creationId xmlns:a16="http://schemas.microsoft.com/office/drawing/2014/main" id="{2B7C2B0C-79F3-4BAF-A2BB-FF10117FB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7CFCB"/>
                </a:solidFill>
              </a:defRPr>
            </a:pPr>
            <a:r>
              <a:rPr sz="1125" b="1">
                <a:solidFill>
                  <a:srgbClr val="57CFCB"/>
                </a:solidFill>
              </a:rPr>
              <a:t>SELF-BUILD PREVIEW  ·  ENTERPRISE ENGAGEMENT</a:t>
            </a:r>
          </a:p>
        </p:txBody>
      </p:sp>
      <p:sp>
        <p:nvSpPr>
          <p:cNvPr id="7" name="closing contact">
            <a:extLst xmlns:a="http://schemas.openxmlformats.org/drawingml/2006/main">
              <a:ext uri="{FF2B5EF4-FFF2-40B4-BE49-F238E27FC236}">
                <a16:creationId xmlns:a16="http://schemas.microsoft.com/office/drawing/2014/main" id="{DDECF27E-94EA-44E8-8607-44721671E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673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5F7F5"/>
                </a:solidFill>
              </a:defRPr>
            </a:pPr>
            <a:r>
              <a:rPr sz="1350" b="1">
                <a:solidFill>
                  <a:srgbClr val="F5F7F5"/>
                </a:solidFill>
              </a:rPr>
              <a:t>cong42.de/enterprise  ·  cong42@proton.me</a:t>
            </a:r>
          </a:p>
        </p:txBody>
      </p:sp>
    </p:spTree>
    <p:extLst>
      <p:ext uri="{BB962C8B-B14F-4D97-AF65-F5344CB8AC3E}">
        <p14:creationId xmlns:p14="http://schemas.microsoft.com/office/powerpoint/2010/main" val="152179159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2026-07-21T21:56:21.2170000Z</dcterms:created>
  <dcterms:modified xsi:type="dcterms:W3CDTF">2026-07-21T21:56:21.2170000Z</dcterms:modified>
</coreProperties>
</file>